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7" r:id="rId2"/>
    <p:sldId id="258" r:id="rId3"/>
    <p:sldId id="264" r:id="rId4"/>
    <p:sldId id="288" r:id="rId5"/>
    <p:sldId id="284" r:id="rId6"/>
    <p:sldId id="286" r:id="rId7"/>
    <p:sldId id="289" r:id="rId8"/>
    <p:sldId id="285" r:id="rId9"/>
    <p:sldId id="291" r:id="rId10"/>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336">
          <p15:clr>
            <a:srgbClr val="A4A3A4"/>
          </p15:clr>
        </p15:guide>
        <p15:guide id="5" orient="horz" pos="1920">
          <p15:clr>
            <a:srgbClr val="A4A3A4"/>
          </p15:clr>
        </p15:guide>
        <p15:guide id="6" orient="horz" pos="3984">
          <p15:clr>
            <a:srgbClr val="A4A3A4"/>
          </p15:clr>
        </p15:guide>
        <p15:guide id="7" orient="horz" pos="1152">
          <p15:clr>
            <a:srgbClr val="A4A3A4"/>
          </p15:clr>
        </p15:guide>
        <p15:guide id="8" pos="3839">
          <p15:clr>
            <a:srgbClr val="A4A3A4"/>
          </p15:clr>
        </p15:guide>
        <p15:guide id="9" pos="671">
          <p15:clr>
            <a:srgbClr val="A4A3A4"/>
          </p15:clr>
        </p15:guide>
        <p15:guide id="10" pos="7007">
          <p15:clr>
            <a:srgbClr val="A4A3A4"/>
          </p15:clr>
        </p15:guide>
        <p15:guide id="11" pos="6143">
          <p15:clr>
            <a:srgbClr val="A4A3A4"/>
          </p15:clr>
        </p15:guide>
        <p15:guide id="12" pos="3263">
          <p15:clr>
            <a:srgbClr val="A4A3A4"/>
          </p15:clr>
        </p15:guide>
        <p15:guide id="13" pos="7391">
          <p15:clr>
            <a:srgbClr val="A4A3A4"/>
          </p15:clr>
        </p15:guide>
        <p15:guide id="14" pos="369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E1F75B-5D97-4B4E-AFC1-A7A6CD2CAFFC}" v="18" dt="2019-11-19T16:37:52.6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86470" autoAdjust="0"/>
  </p:normalViewPr>
  <p:slideViewPr>
    <p:cSldViewPr showGuides="1">
      <p:cViewPr varScale="1">
        <p:scale>
          <a:sx n="110" d="100"/>
          <a:sy n="110" d="100"/>
        </p:scale>
        <p:origin x="630" y="96"/>
      </p:cViewPr>
      <p:guideLst>
        <p:guide orient="horz" pos="2160"/>
        <p:guide orient="horz" pos="1008"/>
        <p:guide orient="horz" pos="3792"/>
        <p:guide orient="horz" pos="336"/>
        <p:guide orient="horz" pos="1920"/>
        <p:guide orient="horz" pos="3984"/>
        <p:guide orient="horz" pos="1152"/>
        <p:guide pos="3839"/>
        <p:guide pos="671"/>
        <p:guide pos="7007"/>
        <p:guide pos="6143"/>
        <p:guide pos="3263"/>
        <p:guide pos="7391"/>
        <p:guide pos="3695"/>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6" d="100"/>
          <a:sy n="76" d="100"/>
        </p:scale>
        <p:origin x="168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DeShan" userId="de1ed56395188913" providerId="LiveId" clId="{C06D9480-073D-4FF4-A6A0-1D2E854DFBA4}"/>
    <pc:docChg chg="custSel modSld">
      <pc:chgData name="Tom DeShan" userId="de1ed56395188913" providerId="LiveId" clId="{C06D9480-073D-4FF4-A6A0-1D2E854DFBA4}" dt="2019-11-19T17:25:45.793" v="74" actId="20577"/>
      <pc:docMkLst>
        <pc:docMk/>
      </pc:docMkLst>
      <pc:sldChg chg="modSp">
        <pc:chgData name="Tom DeShan" userId="de1ed56395188913" providerId="LiveId" clId="{C06D9480-073D-4FF4-A6A0-1D2E854DFBA4}" dt="2019-11-19T17:11:55.823" v="56" actId="6549"/>
        <pc:sldMkLst>
          <pc:docMk/>
          <pc:sldMk cId="1637310646" sldId="258"/>
        </pc:sldMkLst>
        <pc:spChg chg="mod">
          <ac:chgData name="Tom DeShan" userId="de1ed56395188913" providerId="LiveId" clId="{C06D9480-073D-4FF4-A6A0-1D2E854DFBA4}" dt="2019-11-19T17:11:55.823" v="56" actId="6549"/>
          <ac:spMkLst>
            <pc:docMk/>
            <pc:sldMk cId="1637310646" sldId="258"/>
            <ac:spMk id="3" creationId="{00000000-0000-0000-0000-000000000000}"/>
          </ac:spMkLst>
        </pc:spChg>
      </pc:sldChg>
      <pc:sldChg chg="modSp">
        <pc:chgData name="Tom DeShan" userId="de1ed56395188913" providerId="LiveId" clId="{C06D9480-073D-4FF4-A6A0-1D2E854DFBA4}" dt="2019-11-19T17:24:40.264" v="57" actId="20577"/>
        <pc:sldMkLst>
          <pc:docMk/>
          <pc:sldMk cId="743069210" sldId="284"/>
        </pc:sldMkLst>
        <pc:spChg chg="mod">
          <ac:chgData name="Tom DeShan" userId="de1ed56395188913" providerId="LiveId" clId="{C06D9480-073D-4FF4-A6A0-1D2E854DFBA4}" dt="2019-11-19T17:24:40.264" v="57" actId="20577"/>
          <ac:spMkLst>
            <pc:docMk/>
            <pc:sldMk cId="743069210" sldId="284"/>
            <ac:spMk id="3" creationId="{00000000-0000-0000-0000-000000000000}"/>
          </ac:spMkLst>
        </pc:spChg>
      </pc:sldChg>
      <pc:sldChg chg="modSp">
        <pc:chgData name="Tom DeShan" userId="de1ed56395188913" providerId="LiveId" clId="{C06D9480-073D-4FF4-A6A0-1D2E854DFBA4}" dt="2019-11-19T17:06:13.386" v="52" actId="20577"/>
        <pc:sldMkLst>
          <pc:docMk/>
          <pc:sldMk cId="3241556307" sldId="286"/>
        </pc:sldMkLst>
        <pc:graphicFrameChg chg="modGraphic">
          <ac:chgData name="Tom DeShan" userId="de1ed56395188913" providerId="LiveId" clId="{C06D9480-073D-4FF4-A6A0-1D2E854DFBA4}" dt="2019-11-19T17:06:13.386" v="52" actId="20577"/>
          <ac:graphicFrameMkLst>
            <pc:docMk/>
            <pc:sldMk cId="3241556307" sldId="286"/>
            <ac:graphicFrameMk id="4" creationId="{00000000-0000-0000-0000-000000000000}"/>
          </ac:graphicFrameMkLst>
        </pc:graphicFrameChg>
      </pc:sldChg>
      <pc:sldChg chg="modSp">
        <pc:chgData name="Tom DeShan" userId="de1ed56395188913" providerId="LiveId" clId="{C06D9480-073D-4FF4-A6A0-1D2E854DFBA4}" dt="2019-11-19T17:25:45.793" v="74" actId="20577"/>
        <pc:sldMkLst>
          <pc:docMk/>
          <pc:sldMk cId="1676210151" sldId="289"/>
        </pc:sldMkLst>
        <pc:spChg chg="mod">
          <ac:chgData name="Tom DeShan" userId="de1ed56395188913" providerId="LiveId" clId="{C06D9480-073D-4FF4-A6A0-1D2E854DFBA4}" dt="2019-11-19T17:25:45.793" v="74" actId="20577"/>
          <ac:spMkLst>
            <pc:docMk/>
            <pc:sldMk cId="1676210151" sldId="289"/>
            <ac:spMk id="4" creationId="{F3C20A97-37D1-4F6A-B7DA-A69D13E1ECA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4CE221E-83ED-4F6C-BA5F-3F9E6FDB6953}" type="datetimeFigureOut">
              <a:rPr lang="en-US"/>
              <a:t>12/5/2019</a:t>
            </a:fld>
            <a:endParaRPr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A4CBEF8-5CDE-472B-839B-B8BB0C881006}" type="slidenum">
              <a:rPr/>
              <a:t>‹#›</a:t>
            </a:fld>
            <a:endParaRPr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7853E5F-CE67-483C-A264-F17AC70E9CA2}" type="datetimeFigureOut">
              <a:rPr lang="en-US"/>
              <a:t>12/5/2019</a:t>
            </a:fld>
            <a:endParaRPr dirty="0"/>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BB98AFB-CB0D-4DFE-87B9-B4B0D0DE73CD}" type="slidenum">
              <a:rPr/>
              <a:t>‹#›</a:t>
            </a:fld>
            <a:endParaRPr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1</a:t>
            </a:fld>
            <a:endParaRPr lang="en-US" dirty="0"/>
          </a:p>
        </p:txBody>
      </p:sp>
    </p:spTree>
    <p:extLst>
      <p:ext uri="{BB962C8B-B14F-4D97-AF65-F5344CB8AC3E}">
        <p14:creationId xmlns:p14="http://schemas.microsoft.com/office/powerpoint/2010/main" val="28640147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5029200" cy="2514601"/>
          </a:xfrm>
        </p:spPr>
        <p:txBody>
          <a:bodyPr>
            <a:normAutofit/>
          </a:bodyPr>
          <a:lstStyle>
            <a:lvl1pPr>
              <a:defRPr sz="4000">
                <a:solidFill>
                  <a:schemeClr val="accent1"/>
                </a:solidFill>
              </a:defRPr>
            </a:lvl1pPr>
          </a:lstStyle>
          <a:p>
            <a:r>
              <a:rPr lang="en-US"/>
              <a:t>Click to edit Master title style</a:t>
            </a:r>
            <a:endParaRPr/>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5" name="Footer Placeholder 4"/>
          <p:cNvSpPr>
            <a:spLocks noGrp="1"/>
          </p:cNvSpPr>
          <p:nvPr>
            <p:ph type="ftr" sz="quarter" idx="11"/>
          </p:nvPr>
        </p:nvSpPr>
        <p:spPr>
          <a:xfrm>
            <a:off x="1065213" y="6432551"/>
            <a:ext cx="5653087" cy="273049"/>
          </a:xfrm>
        </p:spPr>
        <p:txBody>
          <a:bodyPr/>
          <a:lstStyle>
            <a:lvl1pPr>
              <a:defRPr>
                <a:effectLst/>
              </a:defRPr>
            </a:lvl1pPr>
          </a:lstStyle>
          <a:p>
            <a:r>
              <a:rPr lang="en-US" dirty="0"/>
              <a:t>Add a footer</a:t>
            </a:r>
          </a:p>
        </p:txBody>
      </p:sp>
      <p:sp>
        <p:nvSpPr>
          <p:cNvPr id="4" name="Date Placeholder 3"/>
          <p:cNvSpPr>
            <a:spLocks noGrp="1"/>
          </p:cNvSpPr>
          <p:nvPr>
            <p:ph type="dt" sz="half" idx="10"/>
          </p:nvPr>
        </p:nvSpPr>
        <p:spPr>
          <a:xfrm>
            <a:off x="6932612" y="6432551"/>
            <a:ext cx="1371600" cy="273049"/>
          </a:xfrm>
        </p:spPr>
        <p:txBody>
          <a:bodyPr/>
          <a:lstStyle/>
          <a:p>
            <a:fld id="{3E0FA9E5-6744-4841-888F-9E7CC0C2B7EC}" type="datetimeFigureOut">
              <a:rPr lang="en-US" smtClean="0"/>
              <a:t>12/5/2019</a:t>
            </a:fld>
            <a:endParaRPr lang="en-US" dirty="0"/>
          </a:p>
        </p:txBody>
      </p:sp>
      <p:sp>
        <p:nvSpPr>
          <p:cNvPr id="6" name="Slide Number Placeholder 5"/>
          <p:cNvSpPr>
            <a:spLocks noGrp="1"/>
          </p:cNvSpPr>
          <p:nvPr>
            <p:ph type="sldNum" sz="quarter" idx="12"/>
          </p:nvPr>
        </p:nvSpPr>
        <p:spPr>
          <a:xfrm>
            <a:off x="8532812" y="6432551"/>
            <a:ext cx="1219201" cy="273049"/>
          </a:xfrm>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90237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12/5/2019</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84147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1412" y="533400"/>
            <a:ext cx="2362201"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12/5/2019</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135436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12/5/2019</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35067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a:t>Click to edit Master title style</a:t>
            </a:r>
            <a:endParaRPr/>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12/5/2019</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925637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E0FA9E5-6744-4841-888F-9E7CC0C2B7EC}" type="datetimeFigureOut">
              <a:rPr lang="en-US" smtClean="0"/>
              <a:t>12/5/2019</a:t>
            </a:fld>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240504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5211" y="533400"/>
            <a:ext cx="8686802" cy="10668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E0FA9E5-6744-4841-888F-9E7CC0C2B7EC}" type="datetimeFigureOut">
              <a:rPr lang="en-US" smtClean="0"/>
              <a:t>12/5/2019</a:t>
            </a:fld>
            <a:endParaRPr lang="en-US" dirty="0"/>
          </a:p>
        </p:txBody>
      </p:sp>
      <p:sp>
        <p:nvSpPr>
          <p:cNvPr id="9" name="Slide Number Placeholder 8"/>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330154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E0FA9E5-6744-4841-888F-9E7CC0C2B7EC}" type="datetimeFigureOut">
              <a:rPr lang="en-US" smtClean="0"/>
              <a:t>12/5/2019</a:t>
            </a:fld>
            <a:endParaRPr lang="en-US" dirty="0"/>
          </a:p>
        </p:txBody>
      </p:sp>
      <p:sp>
        <p:nvSpPr>
          <p:cNvPr id="5" name="Slide Number Placeholder 4"/>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370301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E0FA9E5-6744-4841-888F-9E7CC0C2B7EC}" type="datetimeFigureOut">
              <a:rPr lang="en-US" smtClean="0"/>
              <a:t>12/5/2019</a:t>
            </a:fld>
            <a:endParaRPr lang="en-US" dirty="0"/>
          </a:p>
        </p:txBody>
      </p:sp>
      <p:sp>
        <p:nvSpPr>
          <p:cNvPr id="4" name="Slide Number Placeholder 3"/>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308826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a:t>Click to edit Master title style</a:t>
            </a:r>
            <a:endParaRPr/>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E0FA9E5-6744-4841-888F-9E7CC0C2B7EC}" type="datetimeFigureOut">
              <a:rPr lang="en-US" smtClean="0"/>
              <a:t>12/5/2019</a:t>
            </a:fld>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0008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572858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1065212" y="533400"/>
            <a:ext cx="8686801" cy="1066800"/>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100">
                <a:solidFill>
                  <a:schemeClr val="tx1"/>
                </a:solidFill>
              </a:defRPr>
            </a:lvl1pPr>
          </a:lstStyle>
          <a:p>
            <a:fld id="{3E0FA9E5-6744-4841-888F-9E7CC0C2B7EC}" type="datetimeFigureOut">
              <a:rPr lang="en-US" smtClean="0"/>
              <a:pPr/>
              <a:t>12/5/2019</a:t>
            </a:fld>
            <a:endParaRPr lang="en-US" dirty="0"/>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100">
                <a:solidFill>
                  <a:schemeClr val="tx1"/>
                </a:solidFill>
              </a:defRPr>
            </a:lvl1p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1327670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5214" y="533400"/>
            <a:ext cx="5867398" cy="2514601"/>
          </a:xfrm>
        </p:spPr>
        <p:txBody>
          <a:bodyPr>
            <a:normAutofit/>
          </a:bodyPr>
          <a:lstStyle/>
          <a:p>
            <a:r>
              <a:rPr lang="en-US" dirty="0"/>
              <a:t>Fixed Assets </a:t>
            </a:r>
            <a:br>
              <a:rPr lang="en-US" dirty="0"/>
            </a:br>
            <a:r>
              <a:rPr lang="en-US" dirty="0"/>
              <a:t>Implementation – Movable Equipment  New Natural Accounts</a:t>
            </a:r>
          </a:p>
        </p:txBody>
      </p:sp>
      <p:sp>
        <p:nvSpPr>
          <p:cNvPr id="3" name="Content Placeholder 2"/>
          <p:cNvSpPr>
            <a:spLocks noGrp="1"/>
          </p:cNvSpPr>
          <p:nvPr>
            <p:ph type="subTitle" idx="1"/>
          </p:nvPr>
        </p:nvSpPr>
        <p:spPr/>
        <p:txBody>
          <a:bodyPr/>
          <a:lstStyle/>
          <a:p>
            <a:r>
              <a:rPr lang="en-US" dirty="0"/>
              <a:t>Capitalization/Financial Reporting : </a:t>
            </a:r>
          </a:p>
          <a:p>
            <a:r>
              <a:rPr lang="en-US" dirty="0"/>
              <a:t>Current vs. Proposed Process</a:t>
            </a:r>
          </a:p>
          <a:p>
            <a:endParaRPr lang="en-US" dirty="0"/>
          </a:p>
        </p:txBody>
      </p:sp>
      <p:sp>
        <p:nvSpPr>
          <p:cNvPr id="2" name="Slide Number Placeholder 1"/>
          <p:cNvSpPr>
            <a:spLocks noGrp="1"/>
          </p:cNvSpPr>
          <p:nvPr>
            <p:ph type="sldNum" sz="quarter" idx="12"/>
          </p:nvPr>
        </p:nvSpPr>
        <p:spPr/>
        <p:txBody>
          <a:bodyPr/>
          <a:lstStyle/>
          <a:p>
            <a:fld id="{AAEAE4A8-A6E5-453E-B946-FB774B73F48C}" type="slidenum">
              <a:rPr lang="en-US" smtClean="0"/>
              <a:t>1</a:t>
            </a:fld>
            <a:endParaRPr lang="en-US" dirty="0"/>
          </a:p>
        </p:txBody>
      </p:sp>
    </p:spTree>
    <p:extLst>
      <p:ext uri="{BB962C8B-B14F-4D97-AF65-F5344CB8AC3E}">
        <p14:creationId xmlns:p14="http://schemas.microsoft.com/office/powerpoint/2010/main" val="365812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5112" y="609600"/>
            <a:ext cx="3352800" cy="1066800"/>
          </a:xfrm>
        </p:spPr>
        <p:txBody>
          <a:bodyPr/>
          <a:lstStyle/>
          <a:p>
            <a:r>
              <a:rPr lang="en-US" dirty="0"/>
              <a:t>The Purpose</a:t>
            </a:r>
          </a:p>
        </p:txBody>
      </p:sp>
      <p:sp>
        <p:nvSpPr>
          <p:cNvPr id="3" name="Content Placeholder 2"/>
          <p:cNvSpPr>
            <a:spLocks noGrp="1"/>
          </p:cNvSpPr>
          <p:nvPr>
            <p:ph idx="1"/>
          </p:nvPr>
        </p:nvSpPr>
        <p:spPr>
          <a:xfrm>
            <a:off x="341312" y="1828800"/>
            <a:ext cx="10820400" cy="4343400"/>
          </a:xfrm>
        </p:spPr>
        <p:txBody>
          <a:bodyPr>
            <a:normAutofit fontScale="85000" lnSpcReduction="20000"/>
          </a:bodyPr>
          <a:lstStyle/>
          <a:p>
            <a:pPr algn="just"/>
            <a:r>
              <a:rPr lang="en-US" sz="1800" dirty="0"/>
              <a:t>Implementing Oracle Fixed Assets to manage fixed assets and capitalization of capital projects</a:t>
            </a:r>
          </a:p>
          <a:p>
            <a:pPr algn="just"/>
            <a:r>
              <a:rPr lang="en-US" sz="1800" dirty="0"/>
              <a:t>We have analyzed the current process and are planning to implement improvements to the process for financial reporting and operation controls</a:t>
            </a:r>
          </a:p>
          <a:p>
            <a:pPr algn="just"/>
            <a:r>
              <a:rPr lang="en-US" sz="1800" dirty="0"/>
              <a:t>Currently the Plant Funds team must look at every purchase to every account to determine whether to account for it as an asset or not</a:t>
            </a:r>
          </a:p>
          <a:p>
            <a:pPr algn="just"/>
            <a:r>
              <a:rPr lang="en-US" sz="1800" dirty="0"/>
              <a:t>The new process will improve reporting controls between both general ledger and sub-ledger activities, support the units by providing more detailed financial data, improve the reporting on equipment for F&amp;A where it is critical to know what costs are capitalized vs expensed.</a:t>
            </a:r>
          </a:p>
          <a:p>
            <a:pPr algn="just"/>
            <a:r>
              <a:rPr lang="en-US" sz="1800" dirty="0"/>
              <a:t>Accounts will be organized better for capitalized ME (over $5,000) and for capital budgeting, know what costs are being capitalized (i.e. for F&amp;A reasons), and will help PF team reconcile</a:t>
            </a:r>
          </a:p>
          <a:p>
            <a:pPr algn="just"/>
            <a:r>
              <a:rPr lang="en-US" sz="1800" dirty="0"/>
              <a:t>Capital purchase definition = $5,000 or more, Rutgers owned, and has a future benefit of over 12 months</a:t>
            </a:r>
          </a:p>
          <a:p>
            <a:pPr algn="just"/>
            <a:r>
              <a:rPr lang="en-US" sz="1800" dirty="0"/>
              <a:t>We have organized the accounts based on the capital asset categories which are sometimes required by external and internal reporting (Lab equipment vs. farm equipment), (IT equipment vs. medical equipment)</a:t>
            </a:r>
          </a:p>
          <a:p>
            <a:pPr algn="just"/>
            <a:r>
              <a:rPr lang="en-US" sz="1800" dirty="0"/>
              <a:t>PF team will record which UDO owns each asset and reports will be available to units so that you can report on your assets</a:t>
            </a:r>
          </a:p>
          <a:p>
            <a:pPr algn="just"/>
            <a:r>
              <a:rPr lang="en-US" sz="1800" dirty="0"/>
              <a:t>The new process will be implemented for FY2021 budget </a:t>
            </a:r>
          </a:p>
          <a:p>
            <a:pPr algn="just"/>
            <a:endParaRPr lang="en-US" sz="1800" dirty="0"/>
          </a:p>
          <a:p>
            <a:pPr marL="45720" indent="0" algn="just">
              <a:buNone/>
            </a:pPr>
            <a:endParaRPr lang="en-US" sz="1800" dirty="0"/>
          </a:p>
          <a:p>
            <a:pPr marL="45720" indent="0" algn="just">
              <a:buNone/>
            </a:pPr>
            <a:endParaRPr lang="en-US" sz="1800" dirty="0"/>
          </a:p>
          <a:p>
            <a:pPr marL="45720" indent="0" algn="just">
              <a:buNone/>
            </a:pPr>
            <a:endParaRPr lang="en-US" sz="1800" dirty="0"/>
          </a:p>
          <a:p>
            <a:pPr marL="45720" indent="0" algn="just">
              <a:buNone/>
            </a:pPr>
            <a:endParaRPr lang="en-US" sz="1800" dirty="0"/>
          </a:p>
          <a:p>
            <a:pPr lvl="3" algn="just"/>
            <a:endParaRPr lang="en-US" sz="1800" dirty="0"/>
          </a:p>
          <a:p>
            <a:endParaRPr lang="en-US" dirty="0"/>
          </a:p>
          <a:p>
            <a:endParaRPr lang="en-US" dirty="0"/>
          </a:p>
        </p:txBody>
      </p:sp>
    </p:spTree>
    <p:extLst>
      <p:ext uri="{BB962C8B-B14F-4D97-AF65-F5344CB8AC3E}">
        <p14:creationId xmlns:p14="http://schemas.microsoft.com/office/powerpoint/2010/main" val="163731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7069" y="533400"/>
            <a:ext cx="3810000" cy="762000"/>
          </a:xfrm>
        </p:spPr>
        <p:txBody>
          <a:bodyPr/>
          <a:lstStyle/>
          <a:p>
            <a:r>
              <a:rPr lang="en-US" dirty="0"/>
              <a:t>Current Process</a:t>
            </a:r>
          </a:p>
        </p:txBody>
      </p:sp>
      <p:sp>
        <p:nvSpPr>
          <p:cNvPr id="3" name="Content Placeholder 2"/>
          <p:cNvSpPr>
            <a:spLocks noGrp="1"/>
          </p:cNvSpPr>
          <p:nvPr>
            <p:ph idx="1"/>
          </p:nvPr>
        </p:nvSpPr>
        <p:spPr>
          <a:xfrm>
            <a:off x="836612" y="1295400"/>
            <a:ext cx="9970914" cy="4876800"/>
          </a:xfrm>
        </p:spPr>
        <p:txBody>
          <a:bodyPr>
            <a:normAutofit/>
          </a:bodyPr>
          <a:lstStyle/>
          <a:p>
            <a:pPr marL="45720" indent="0">
              <a:spcBef>
                <a:spcPts val="800"/>
              </a:spcBef>
              <a:buNone/>
            </a:pPr>
            <a:r>
              <a:rPr lang="en-US" sz="1600" b="1" dirty="0"/>
              <a:t>The current process for ME Capitalization: </a:t>
            </a:r>
          </a:p>
          <a:p>
            <a:pPr marL="231775" indent="-171450">
              <a:lnSpc>
                <a:spcPct val="100000"/>
              </a:lnSpc>
              <a:spcBef>
                <a:spcPts val="800"/>
              </a:spcBef>
            </a:pPr>
            <a:r>
              <a:rPr lang="en-US" sz="1600" dirty="0"/>
              <a:t>Users in the field purchase items capitalized of nature to expense natural accounts 5/6XXXX.</a:t>
            </a:r>
          </a:p>
          <a:p>
            <a:pPr>
              <a:spcBef>
                <a:spcPts val="800"/>
              </a:spcBef>
            </a:pPr>
            <a:r>
              <a:rPr lang="en-US" sz="1600" dirty="0"/>
              <a:t>Plant Funds then capitalizes ME by debiting the asset cost to Central’s balance sheet and by crediting natural account 67040 on a Central Finance UDO, with FT 900.  This eliminates the expense at the university consolidated level</a:t>
            </a:r>
          </a:p>
          <a:p>
            <a:pPr>
              <a:spcBef>
                <a:spcPts val="800"/>
              </a:spcBef>
            </a:pPr>
            <a:r>
              <a:rPr lang="en-US" sz="1600" dirty="0"/>
              <a:t>Initial natural account charged by department is not reduced - today it is too hard to eliminate by account, this is what we want to do going forward – we want to ensure the charge to the unit is the same account as the credit to Central</a:t>
            </a:r>
          </a:p>
          <a:p>
            <a:pPr>
              <a:spcBef>
                <a:spcPts val="800"/>
              </a:spcBef>
            </a:pPr>
            <a:r>
              <a:rPr lang="en-US" sz="1600" dirty="0"/>
              <a:t>Currently true expenses are comingled with the capital costs and it is difficult to separate them</a:t>
            </a:r>
          </a:p>
          <a:p>
            <a:pPr>
              <a:spcBef>
                <a:spcPts val="800"/>
              </a:spcBef>
            </a:pPr>
            <a:r>
              <a:rPr lang="en-US" sz="1600" dirty="0"/>
              <a:t>We will able to know what costs are expenses vs. what costs are capitalized</a:t>
            </a:r>
          </a:p>
          <a:p>
            <a:pPr>
              <a:spcBef>
                <a:spcPts val="800"/>
              </a:spcBef>
            </a:pPr>
            <a:endParaRPr lang="en-US" sz="1600" dirty="0"/>
          </a:p>
          <a:p>
            <a:pPr lvl="2">
              <a:spcBef>
                <a:spcPts val="800"/>
              </a:spcBef>
            </a:pPr>
            <a:endParaRPr lang="en-US" sz="1200" b="1" dirty="0"/>
          </a:p>
          <a:p>
            <a:pPr marL="594360" lvl="2" indent="0">
              <a:spcBef>
                <a:spcPts val="800"/>
              </a:spcBef>
              <a:buNone/>
            </a:pPr>
            <a:endParaRPr lang="en-US" sz="1200" b="1" dirty="0"/>
          </a:p>
          <a:p>
            <a:pPr lvl="2">
              <a:spcBef>
                <a:spcPts val="800"/>
              </a:spcBef>
            </a:pPr>
            <a:endParaRPr lang="en-US" sz="1200" b="1" dirty="0"/>
          </a:p>
          <a:p>
            <a:pPr lvl="2">
              <a:spcBef>
                <a:spcPts val="800"/>
              </a:spcBef>
            </a:pPr>
            <a:endParaRPr lang="en-US" sz="1200" b="1" dirty="0"/>
          </a:p>
          <a:p>
            <a:pPr lvl="2">
              <a:spcBef>
                <a:spcPts val="800"/>
              </a:spcBef>
            </a:pPr>
            <a:endParaRPr lang="en-US" sz="1200" b="1" dirty="0"/>
          </a:p>
          <a:p>
            <a:pPr marL="594360" lvl="2" indent="0">
              <a:spcBef>
                <a:spcPts val="800"/>
              </a:spcBef>
              <a:buNone/>
            </a:pPr>
            <a:endParaRPr lang="en-US" sz="1200" b="1" dirty="0"/>
          </a:p>
          <a:p>
            <a:pPr>
              <a:spcBef>
                <a:spcPts val="800"/>
              </a:spcBef>
            </a:pPr>
            <a:endParaRPr lang="en-US" sz="1400" dirty="0"/>
          </a:p>
          <a:p>
            <a:pPr>
              <a:spcBef>
                <a:spcPts val="800"/>
              </a:spcBef>
            </a:pPr>
            <a:endParaRPr lang="en-US" sz="1200" dirty="0"/>
          </a:p>
          <a:p>
            <a:pPr marL="231775" indent="-171450">
              <a:lnSpc>
                <a:spcPct val="100000"/>
              </a:lnSpc>
              <a:spcBef>
                <a:spcPts val="1200"/>
              </a:spcBef>
            </a:pPr>
            <a:endParaRPr lang="en-US" sz="1200" dirty="0"/>
          </a:p>
          <a:p>
            <a:pPr marL="231775" indent="-171450"/>
            <a:endParaRPr lang="en-US" sz="1200" dirty="0"/>
          </a:p>
          <a:p>
            <a:pPr marL="457200" indent="0"/>
            <a:endParaRPr lang="en-US" sz="1200" dirty="0"/>
          </a:p>
        </p:txBody>
      </p:sp>
    </p:spTree>
    <p:extLst>
      <p:ext uri="{BB962C8B-B14F-4D97-AF65-F5344CB8AC3E}">
        <p14:creationId xmlns:p14="http://schemas.microsoft.com/office/powerpoint/2010/main" val="3171275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3969" y="533400"/>
            <a:ext cx="7696200" cy="762000"/>
          </a:xfrm>
        </p:spPr>
        <p:txBody>
          <a:bodyPr/>
          <a:lstStyle/>
          <a:p>
            <a:r>
              <a:rPr lang="en-US" dirty="0"/>
              <a:t>Current Process - General Ledger</a:t>
            </a:r>
          </a:p>
        </p:txBody>
      </p:sp>
      <p:sp>
        <p:nvSpPr>
          <p:cNvPr id="3" name="Content Placeholder 2"/>
          <p:cNvSpPr>
            <a:spLocks noGrp="1"/>
          </p:cNvSpPr>
          <p:nvPr>
            <p:ph idx="1"/>
          </p:nvPr>
        </p:nvSpPr>
        <p:spPr>
          <a:xfrm>
            <a:off x="836612" y="1295400"/>
            <a:ext cx="4724400" cy="4876800"/>
          </a:xfrm>
        </p:spPr>
        <p:txBody>
          <a:bodyPr>
            <a:noAutofit/>
          </a:bodyPr>
          <a:lstStyle/>
          <a:p>
            <a:pPr marL="45720" indent="0">
              <a:spcBef>
                <a:spcPts val="800"/>
              </a:spcBef>
              <a:buNone/>
            </a:pPr>
            <a:endParaRPr lang="en-US" sz="1200" dirty="0"/>
          </a:p>
          <a:p>
            <a:pPr marL="45720" indent="0">
              <a:spcBef>
                <a:spcPts val="800"/>
              </a:spcBef>
              <a:buNone/>
            </a:pPr>
            <a:r>
              <a:rPr lang="en-US" sz="1200" dirty="0"/>
              <a:t>Example :</a:t>
            </a:r>
          </a:p>
          <a:p>
            <a:pPr marL="45720" indent="0">
              <a:spcBef>
                <a:spcPts val="800"/>
              </a:spcBef>
              <a:buNone/>
            </a:pPr>
            <a:endParaRPr lang="en-US" sz="1200" dirty="0"/>
          </a:p>
          <a:p>
            <a:pPr marL="45720" indent="0">
              <a:spcBef>
                <a:spcPts val="800"/>
              </a:spcBef>
              <a:buNone/>
            </a:pPr>
            <a:r>
              <a:rPr lang="en-US" sz="1200" dirty="0"/>
              <a:t>Units purchasing ME thru RU Marketplace </a:t>
            </a:r>
          </a:p>
          <a:p>
            <a:pPr lvl="1">
              <a:spcBef>
                <a:spcPts val="800"/>
              </a:spcBef>
              <a:buClr>
                <a:prstClr val="black">
                  <a:lumMod val="65000"/>
                  <a:lumOff val="35000"/>
                </a:prstClr>
              </a:buClr>
            </a:pPr>
            <a:r>
              <a:rPr lang="en-US" sz="1200" dirty="0">
                <a:solidFill>
                  <a:prstClr val="black"/>
                </a:solidFill>
              </a:rPr>
              <a:t>NJMS PO for Capitalized ME – Server </a:t>
            </a:r>
          </a:p>
          <a:p>
            <a:pPr lvl="2">
              <a:spcBef>
                <a:spcPts val="800"/>
              </a:spcBef>
            </a:pPr>
            <a:r>
              <a:rPr lang="en-US" sz="1200" dirty="0"/>
              <a:t>840.6295.8759.3300.100.5056.</a:t>
            </a:r>
            <a:r>
              <a:rPr lang="en-US" sz="1200" b="1" dirty="0">
                <a:highlight>
                  <a:srgbClr val="FFFF00"/>
                </a:highlight>
              </a:rPr>
              <a:t>58010</a:t>
            </a:r>
            <a:r>
              <a:rPr lang="en-US" sz="1200" b="1" dirty="0"/>
              <a:t> 	$11,499.96</a:t>
            </a:r>
          </a:p>
          <a:p>
            <a:pPr marL="45720" indent="0">
              <a:spcBef>
                <a:spcPts val="800"/>
              </a:spcBef>
              <a:buNone/>
            </a:pPr>
            <a:endParaRPr lang="en-US" sz="1200" dirty="0"/>
          </a:p>
          <a:p>
            <a:pPr marL="45720" indent="0">
              <a:spcBef>
                <a:spcPts val="800"/>
              </a:spcBef>
              <a:buNone/>
            </a:pPr>
            <a:r>
              <a:rPr lang="en-US" sz="1200" dirty="0"/>
              <a:t>Capitalizing NJMS PO# 1154581 ME – Server </a:t>
            </a:r>
          </a:p>
          <a:p>
            <a:pPr marL="45720" indent="0">
              <a:spcBef>
                <a:spcPts val="800"/>
              </a:spcBef>
              <a:buNone/>
            </a:pPr>
            <a:endParaRPr lang="en-US" sz="1200" dirty="0"/>
          </a:p>
          <a:p>
            <a:pPr marL="45720" indent="0">
              <a:spcBef>
                <a:spcPts val="800"/>
              </a:spcBef>
              <a:buNone/>
            </a:pPr>
            <a:r>
              <a:rPr lang="en-US" sz="1200" dirty="0"/>
              <a:t>Dr. 900.1510.9999.0001.180.9999.18180		$11,499.96</a:t>
            </a:r>
          </a:p>
          <a:p>
            <a:pPr marL="45720" indent="0">
              <a:spcBef>
                <a:spcPts val="800"/>
              </a:spcBef>
              <a:buNone/>
            </a:pPr>
            <a:r>
              <a:rPr lang="en-US" sz="1200" dirty="0"/>
              <a:t>Cr. 900.1510.9999.0001.900.7150.</a:t>
            </a:r>
            <a:r>
              <a:rPr lang="en-US" sz="1200" dirty="0">
                <a:highlight>
                  <a:srgbClr val="FFFF00"/>
                </a:highlight>
              </a:rPr>
              <a:t>67040</a:t>
            </a:r>
            <a:r>
              <a:rPr lang="en-US" sz="1200" dirty="0"/>
              <a:t>		($11,499.96)</a:t>
            </a:r>
          </a:p>
          <a:p>
            <a:pPr marL="45720" indent="0">
              <a:spcBef>
                <a:spcPts val="800"/>
              </a:spcBef>
              <a:buNone/>
            </a:pPr>
            <a:r>
              <a:rPr lang="en-US" sz="1200" dirty="0"/>
              <a:t>   </a:t>
            </a:r>
          </a:p>
          <a:p>
            <a:pPr marL="45720" indent="0">
              <a:spcBef>
                <a:spcPts val="800"/>
              </a:spcBef>
              <a:buNone/>
            </a:pPr>
            <a:r>
              <a:rPr lang="en-US" sz="1200" dirty="0"/>
              <a:t>Depreciating NJ]MS PO# 1154581 ME – Server </a:t>
            </a:r>
          </a:p>
          <a:p>
            <a:pPr marL="45720" indent="0">
              <a:spcBef>
                <a:spcPts val="800"/>
              </a:spcBef>
              <a:buNone/>
            </a:pPr>
            <a:r>
              <a:rPr lang="en-US" sz="1200" dirty="0"/>
              <a:t>Computers/Servers are depreciated over 5 years.</a:t>
            </a:r>
          </a:p>
          <a:p>
            <a:pPr marL="45720" indent="0">
              <a:spcBef>
                <a:spcPts val="800"/>
              </a:spcBef>
              <a:buNone/>
            </a:pPr>
            <a:endParaRPr lang="en-US" sz="1200" dirty="0"/>
          </a:p>
          <a:p>
            <a:pPr marL="45720" indent="0">
              <a:spcBef>
                <a:spcPts val="800"/>
              </a:spcBef>
              <a:buNone/>
            </a:pPr>
            <a:r>
              <a:rPr lang="en-US" sz="1200" dirty="0"/>
              <a:t>Annual Depreciation:</a:t>
            </a:r>
          </a:p>
          <a:p>
            <a:pPr marL="45720" indent="0">
              <a:spcBef>
                <a:spcPts val="800"/>
              </a:spcBef>
              <a:buNone/>
            </a:pPr>
            <a:r>
              <a:rPr lang="en-US" sz="1200" dirty="0"/>
              <a:t>Dr. 900.1510.9999.0001.900.7150.88530		$2,299.99</a:t>
            </a:r>
          </a:p>
          <a:p>
            <a:pPr marL="45720" indent="0">
              <a:spcBef>
                <a:spcPts val="800"/>
              </a:spcBef>
              <a:buNone/>
            </a:pPr>
            <a:r>
              <a:rPr lang="en-US" sz="1200" dirty="0"/>
              <a:t>Cr. 900.1510.9999.0001.180.9999.18560		($2,299.99)</a:t>
            </a:r>
          </a:p>
          <a:p>
            <a:pPr marL="45720" indent="0">
              <a:spcBef>
                <a:spcPts val="800"/>
              </a:spcBef>
              <a:buNone/>
            </a:pPr>
            <a:r>
              <a:rPr lang="en-US" sz="1200" dirty="0"/>
              <a:t>	</a:t>
            </a:r>
          </a:p>
          <a:p>
            <a:pPr marL="231775" indent="-171450">
              <a:lnSpc>
                <a:spcPct val="100000"/>
              </a:lnSpc>
              <a:spcBef>
                <a:spcPts val="1200"/>
              </a:spcBef>
            </a:pPr>
            <a:endParaRPr lang="en-US" sz="1200" dirty="0"/>
          </a:p>
          <a:p>
            <a:pPr marL="231775" indent="-171450"/>
            <a:endParaRPr lang="en-US" sz="1200" dirty="0"/>
          </a:p>
          <a:p>
            <a:pPr marL="457200" indent="0"/>
            <a:endParaRPr lang="en-US" sz="1200" dirty="0"/>
          </a:p>
        </p:txBody>
      </p:sp>
    </p:spTree>
    <p:extLst>
      <p:ext uri="{BB962C8B-B14F-4D97-AF65-F5344CB8AC3E}">
        <p14:creationId xmlns:p14="http://schemas.microsoft.com/office/powerpoint/2010/main" val="110086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7869" y="533400"/>
            <a:ext cx="6248400" cy="762000"/>
          </a:xfrm>
        </p:spPr>
        <p:txBody>
          <a:bodyPr/>
          <a:lstStyle/>
          <a:p>
            <a:r>
              <a:rPr lang="en-US" dirty="0"/>
              <a:t>Proposed Process – Impact</a:t>
            </a:r>
          </a:p>
        </p:txBody>
      </p:sp>
      <p:sp>
        <p:nvSpPr>
          <p:cNvPr id="3" name="Content Placeholder 2"/>
          <p:cNvSpPr>
            <a:spLocks noGrp="1"/>
          </p:cNvSpPr>
          <p:nvPr>
            <p:ph idx="1"/>
          </p:nvPr>
        </p:nvSpPr>
        <p:spPr>
          <a:xfrm>
            <a:off x="836612" y="1295400"/>
            <a:ext cx="9970914" cy="4876800"/>
          </a:xfrm>
        </p:spPr>
        <p:txBody>
          <a:bodyPr>
            <a:normAutofit/>
          </a:bodyPr>
          <a:lstStyle/>
          <a:p>
            <a:pPr marL="45720" indent="0">
              <a:spcBef>
                <a:spcPts val="800"/>
              </a:spcBef>
              <a:buNone/>
            </a:pPr>
            <a:endParaRPr lang="en-US" sz="1200" dirty="0"/>
          </a:p>
          <a:p>
            <a:pPr marL="45720" indent="0">
              <a:spcBef>
                <a:spcPts val="800"/>
              </a:spcBef>
              <a:buNone/>
            </a:pPr>
            <a:r>
              <a:rPr lang="en-US" sz="1600" b="1" dirty="0"/>
              <a:t>The proposed process for ME Capitalization: </a:t>
            </a:r>
          </a:p>
          <a:p>
            <a:pPr marL="231775" indent="-171450">
              <a:lnSpc>
                <a:spcPct val="100000"/>
              </a:lnSpc>
              <a:spcBef>
                <a:spcPts val="800"/>
              </a:spcBef>
            </a:pPr>
            <a:r>
              <a:rPr lang="en-US" sz="1600" dirty="0"/>
              <a:t>Users in the field purchase items charging one of the nine new expense natural accounts 67XXX.</a:t>
            </a:r>
          </a:p>
          <a:p>
            <a:pPr>
              <a:spcBef>
                <a:spcPts val="800"/>
              </a:spcBef>
            </a:pPr>
            <a:r>
              <a:rPr lang="en-US" sz="1600" dirty="0"/>
              <a:t>Plant Funds, upon review, will capitalize against the same new expense natural account. </a:t>
            </a:r>
          </a:p>
          <a:p>
            <a:pPr lvl="1">
              <a:spcBef>
                <a:spcPts val="800"/>
              </a:spcBef>
            </a:pPr>
            <a:r>
              <a:rPr lang="en-US" sz="1400" dirty="0"/>
              <a:t>If not capitalizable, Plant Funds will ask the Units to move the expense to a true expense natural account.</a:t>
            </a:r>
          </a:p>
          <a:p>
            <a:pPr lvl="1">
              <a:spcBef>
                <a:spcPts val="800"/>
              </a:spcBef>
            </a:pPr>
            <a:r>
              <a:rPr lang="en-US" sz="1400" dirty="0"/>
              <a:t>Also, if a capital purchase that was not charged to the appropriate capital purchase account, Plant Funds will ask the unit to reclass it to the correct capital purchase account</a:t>
            </a:r>
          </a:p>
          <a:p>
            <a:pPr>
              <a:spcBef>
                <a:spcPts val="800"/>
              </a:spcBef>
            </a:pPr>
            <a:r>
              <a:rPr lang="en-US" sz="1600" dirty="0"/>
              <a:t>Throughout year, the respective new ME capitalized natural accounts will be cleared.</a:t>
            </a:r>
          </a:p>
          <a:p>
            <a:pPr>
              <a:spcBef>
                <a:spcPts val="800"/>
              </a:spcBef>
            </a:pPr>
            <a:r>
              <a:rPr lang="en-US" sz="1600" dirty="0"/>
              <a:t>The true expenses will not be comingled with the capitalized ones.</a:t>
            </a:r>
          </a:p>
          <a:p>
            <a:pPr>
              <a:spcBef>
                <a:spcPts val="800"/>
              </a:spcBef>
            </a:pPr>
            <a:r>
              <a:rPr lang="en-US" sz="1600" dirty="0"/>
              <a:t>Budgeting for the new accounts will be active for Fiscal Year 2021.</a:t>
            </a:r>
          </a:p>
          <a:p>
            <a:pPr>
              <a:spcBef>
                <a:spcPts val="800"/>
              </a:spcBef>
            </a:pPr>
            <a:endParaRPr lang="en-US" sz="1600" dirty="0"/>
          </a:p>
          <a:p>
            <a:pPr marL="45720" indent="0">
              <a:spcBef>
                <a:spcPts val="800"/>
              </a:spcBef>
              <a:buNone/>
            </a:pPr>
            <a:endParaRPr lang="en-US" sz="1600" dirty="0"/>
          </a:p>
          <a:p>
            <a:pPr>
              <a:spcBef>
                <a:spcPts val="800"/>
              </a:spcBef>
            </a:pPr>
            <a:endParaRPr lang="en-US" sz="1400" dirty="0"/>
          </a:p>
          <a:p>
            <a:pPr>
              <a:spcBef>
                <a:spcPts val="800"/>
              </a:spcBef>
            </a:pPr>
            <a:endParaRPr lang="en-US" sz="1200" dirty="0"/>
          </a:p>
          <a:p>
            <a:pPr marL="231775" indent="-171450">
              <a:lnSpc>
                <a:spcPct val="100000"/>
              </a:lnSpc>
              <a:spcBef>
                <a:spcPts val="1200"/>
              </a:spcBef>
            </a:pPr>
            <a:endParaRPr lang="en-US" sz="1200" dirty="0"/>
          </a:p>
          <a:p>
            <a:pPr marL="231775" indent="-171450"/>
            <a:endParaRPr lang="en-US" sz="1200" dirty="0"/>
          </a:p>
          <a:p>
            <a:pPr marL="457200" indent="0"/>
            <a:endParaRPr lang="en-US" sz="1200" dirty="0"/>
          </a:p>
        </p:txBody>
      </p:sp>
    </p:spTree>
    <p:extLst>
      <p:ext uri="{BB962C8B-B14F-4D97-AF65-F5344CB8AC3E}">
        <p14:creationId xmlns:p14="http://schemas.microsoft.com/office/powerpoint/2010/main" val="743069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9869" y="634537"/>
            <a:ext cx="4724400" cy="990600"/>
          </a:xfrm>
        </p:spPr>
        <p:txBody>
          <a:bodyPr>
            <a:normAutofit/>
          </a:bodyPr>
          <a:lstStyle/>
          <a:p>
            <a:r>
              <a:rPr lang="en-US" dirty="0"/>
              <a:t>Proposed Accounts</a:t>
            </a:r>
            <a:br>
              <a:rPr lang="en-US" dirty="0"/>
            </a:br>
            <a:endParaRPr lang="en-US" dirty="0"/>
          </a:p>
        </p:txBody>
      </p:sp>
      <p:sp>
        <p:nvSpPr>
          <p:cNvPr id="3" name="Content Placeholder 2"/>
          <p:cNvSpPr>
            <a:spLocks noGrp="1"/>
          </p:cNvSpPr>
          <p:nvPr>
            <p:ph idx="1"/>
          </p:nvPr>
        </p:nvSpPr>
        <p:spPr>
          <a:xfrm>
            <a:off x="836612" y="1295400"/>
            <a:ext cx="9970914" cy="4876800"/>
          </a:xfrm>
        </p:spPr>
        <p:txBody>
          <a:bodyPr>
            <a:normAutofit/>
          </a:bodyPr>
          <a:lstStyle/>
          <a:p>
            <a:pPr marL="45720" indent="0">
              <a:spcBef>
                <a:spcPts val="800"/>
              </a:spcBef>
              <a:buNone/>
            </a:pPr>
            <a:endParaRPr lang="en-US" sz="1200" dirty="0"/>
          </a:p>
          <a:p>
            <a:pPr marL="45720" indent="0">
              <a:spcBef>
                <a:spcPts val="800"/>
              </a:spcBef>
              <a:buNone/>
            </a:pPr>
            <a:endParaRPr lang="en-US" sz="1200" dirty="0"/>
          </a:p>
          <a:p>
            <a:pPr marL="231775" indent="-171450">
              <a:lnSpc>
                <a:spcPct val="100000"/>
              </a:lnSpc>
              <a:spcBef>
                <a:spcPts val="1200"/>
              </a:spcBef>
            </a:pPr>
            <a:endParaRPr lang="en-US" sz="1200" dirty="0"/>
          </a:p>
          <a:p>
            <a:pPr marL="231775" indent="-171450"/>
            <a:endParaRPr lang="en-US" sz="1200" dirty="0"/>
          </a:p>
          <a:p>
            <a:pPr marL="457200" indent="0"/>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val="3903479362"/>
              </p:ext>
            </p:extLst>
          </p:nvPr>
        </p:nvGraphicFramePr>
        <p:xfrm>
          <a:off x="1065213" y="1845841"/>
          <a:ext cx="8686800" cy="4235726"/>
        </p:xfrm>
        <a:graphic>
          <a:graphicData uri="http://schemas.openxmlformats.org/drawingml/2006/table">
            <a:tbl>
              <a:tblPr/>
              <a:tblGrid>
                <a:gridCol w="2180550">
                  <a:extLst>
                    <a:ext uri="{9D8B030D-6E8A-4147-A177-3AD203B41FA5}">
                      <a16:colId xmlns:a16="http://schemas.microsoft.com/office/drawing/2014/main" val="1136026322"/>
                    </a:ext>
                  </a:extLst>
                </a:gridCol>
                <a:gridCol w="453101">
                  <a:extLst>
                    <a:ext uri="{9D8B030D-6E8A-4147-A177-3AD203B41FA5}">
                      <a16:colId xmlns:a16="http://schemas.microsoft.com/office/drawing/2014/main" val="4213990803"/>
                    </a:ext>
                  </a:extLst>
                </a:gridCol>
                <a:gridCol w="1946919">
                  <a:extLst>
                    <a:ext uri="{9D8B030D-6E8A-4147-A177-3AD203B41FA5}">
                      <a16:colId xmlns:a16="http://schemas.microsoft.com/office/drawing/2014/main" val="256700126"/>
                    </a:ext>
                  </a:extLst>
                </a:gridCol>
                <a:gridCol w="453101">
                  <a:extLst>
                    <a:ext uri="{9D8B030D-6E8A-4147-A177-3AD203B41FA5}">
                      <a16:colId xmlns:a16="http://schemas.microsoft.com/office/drawing/2014/main" val="598741460"/>
                    </a:ext>
                  </a:extLst>
                </a:gridCol>
                <a:gridCol w="3200028">
                  <a:extLst>
                    <a:ext uri="{9D8B030D-6E8A-4147-A177-3AD203B41FA5}">
                      <a16:colId xmlns:a16="http://schemas.microsoft.com/office/drawing/2014/main" val="594130811"/>
                    </a:ext>
                  </a:extLst>
                </a:gridCol>
                <a:gridCol w="453101">
                  <a:extLst>
                    <a:ext uri="{9D8B030D-6E8A-4147-A177-3AD203B41FA5}">
                      <a16:colId xmlns:a16="http://schemas.microsoft.com/office/drawing/2014/main" val="667264270"/>
                    </a:ext>
                  </a:extLst>
                </a:gridCol>
              </a:tblGrid>
              <a:tr h="361163">
                <a:tc>
                  <a:txBody>
                    <a:bodyPr/>
                    <a:lstStyle/>
                    <a:p>
                      <a:pPr algn="ctr" fontAlgn="ctr"/>
                      <a:r>
                        <a:rPr lang="en-US" sz="700" b="1" i="0" u="none" strike="noStrike" dirty="0">
                          <a:solidFill>
                            <a:srgbClr val="FFFFFF"/>
                          </a:solidFill>
                          <a:effectLst/>
                          <a:latin typeface="Arial" panose="020B0604020202020204" pitchFamily="34" charset="0"/>
                        </a:rPr>
                        <a:t>PARENT</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700" b="1" i="0" u="none" strike="noStrike" dirty="0">
                          <a:solidFill>
                            <a:srgbClr val="FFFFFF"/>
                          </a:solidFill>
                          <a:effectLst/>
                          <a:latin typeface="Arial" panose="020B0604020202020204" pitchFamily="34" charset="0"/>
                        </a:rPr>
                        <a:t>VALUE</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700" b="1" i="0" u="none" strike="noStrike" dirty="0">
                          <a:solidFill>
                            <a:srgbClr val="FFFFFF"/>
                          </a:solidFill>
                          <a:effectLst/>
                          <a:latin typeface="Arial" panose="020B0604020202020204" pitchFamily="34" charset="0"/>
                        </a:rPr>
                        <a:t>DESCRIPTION</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700" b="1" i="0" u="none" strike="noStrike" dirty="0">
                          <a:solidFill>
                            <a:srgbClr val="FFFFFF"/>
                          </a:solidFill>
                          <a:effectLst/>
                          <a:latin typeface="Arial" panose="020B0604020202020204" pitchFamily="34" charset="0"/>
                        </a:rPr>
                        <a:t>ACCOUNT TYPE</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700" b="1" i="0" u="none" strike="noStrike" dirty="0">
                          <a:solidFill>
                            <a:srgbClr val="FFFFFF"/>
                          </a:solidFill>
                          <a:effectLst/>
                          <a:latin typeface="Arial" panose="020B0604020202020204" pitchFamily="34" charset="0"/>
                        </a:rPr>
                        <a:t>COMMENT/DEFINITION</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700" b="1" i="0" u="none" strike="noStrike" dirty="0">
                          <a:solidFill>
                            <a:srgbClr val="FFFFFF"/>
                          </a:solidFill>
                          <a:effectLst/>
                          <a:latin typeface="Arial" panose="020B0604020202020204" pitchFamily="34" charset="0"/>
                        </a:rPr>
                        <a:t>RU Owner</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434612764"/>
                  </a:ext>
                </a:extLst>
              </a:tr>
              <a:tr h="1083490">
                <a:tc>
                  <a:txBody>
                    <a:bodyPr/>
                    <a:lstStyle/>
                    <a:p>
                      <a:pPr algn="l" fontAlgn="ctr"/>
                      <a:r>
                        <a:rPr lang="en-US" sz="700" b="0" i="0" u="none" strike="noStrike" dirty="0">
                          <a:solidFill>
                            <a:srgbClr val="FF0000"/>
                          </a:solidFill>
                          <a:effectLst/>
                          <a:latin typeface="Arial" panose="020B0604020202020204" pitchFamily="34" charset="0"/>
                        </a:rPr>
                        <a:t>Capital Purchases Equipment  -- Current </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Arial" panose="020B0604020202020204" pitchFamily="34" charset="0"/>
                        </a:rPr>
                        <a:t>67040</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700" b="0" i="0" u="none" strike="noStrike" dirty="0">
                          <a:solidFill>
                            <a:srgbClr val="000000"/>
                          </a:solidFill>
                          <a:effectLst/>
                          <a:latin typeface="Arial" panose="020B0604020202020204" pitchFamily="34" charset="0"/>
                        </a:rPr>
                        <a:t>Capital Purchase Equipment</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Arial" panose="020B0604020202020204" pitchFamily="34" charset="0"/>
                        </a:rPr>
                        <a:t>Expense</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700" b="0" i="0" u="none" strike="noStrike" dirty="0">
                          <a:solidFill>
                            <a:srgbClr val="000000"/>
                          </a:solidFill>
                          <a:effectLst/>
                          <a:latin typeface="Arial" panose="020B0604020202020204" pitchFamily="34" charset="0"/>
                        </a:rPr>
                        <a:t>Equipment (including </a:t>
                      </a:r>
                      <a:r>
                        <a:rPr lang="en-US" sz="700" b="0" i="0" u="none" strike="noStrike" dirty="0" err="1">
                          <a:solidFill>
                            <a:srgbClr val="000000"/>
                          </a:solidFill>
                          <a:effectLst/>
                          <a:latin typeface="Arial" panose="020B0604020202020204" pitchFamily="34" charset="0"/>
                        </a:rPr>
                        <a:t>capitalizable</a:t>
                      </a:r>
                      <a:r>
                        <a:rPr lang="en-US" sz="700" b="0" i="0" u="none" strike="noStrike" dirty="0">
                          <a:solidFill>
                            <a:srgbClr val="000000"/>
                          </a:solidFill>
                          <a:effectLst/>
                          <a:latin typeface="Arial" panose="020B0604020202020204" pitchFamily="34" charset="0"/>
                        </a:rPr>
                        <a:t> equipment and software) of more than $ 4,999.99 per unit and with a useful life of at least one year. This can include the initial purchase of a computer system. For example: components of a computer system separately may cost less than a $ 5,000 each, but if the components are necessary for the system to function and the total purchase price of all components is more than $5,000, all components should be charged here. Please note this information on the purchase order(s) involved. Also installation expenses for capitalized permanent equipment should be charged here.</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Arial" panose="020B0604020202020204" pitchFamily="34" charset="0"/>
                        </a:rPr>
                        <a:t>Facilities</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338252859"/>
                  </a:ext>
                </a:extLst>
              </a:tr>
              <a:tr h="141633">
                <a:tc>
                  <a:txBody>
                    <a:bodyPr/>
                    <a:lstStyle/>
                    <a:p>
                      <a:pPr algn="l" fontAlgn="ctr"/>
                      <a:r>
                        <a:rPr lang="en-US" sz="700" b="0" i="0" u="none" strike="noStrike">
                          <a:solidFill>
                            <a:srgbClr val="000000"/>
                          </a:solidFill>
                          <a:effectLst/>
                          <a:latin typeface="Arial" panose="020B0604020202020204" pitchFamily="34" charset="0"/>
                        </a:rPr>
                        <a:t>Capital Purchases Equipment</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67041</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Arial" panose="020B0604020202020204" pitchFamily="34" charset="0"/>
                        </a:rPr>
                        <a:t>Capital Purchase Equipment – Athletics / Recreation</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Expense</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Arial" panose="020B0604020202020204" pitchFamily="34" charset="0"/>
                        </a:rPr>
                        <a:t>10 Years Treadmill, Eliptical,Pitching Machine,Weight Training system</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 </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263915"/>
                  </a:ext>
                </a:extLst>
              </a:tr>
              <a:tr h="481551">
                <a:tc>
                  <a:txBody>
                    <a:bodyPr/>
                    <a:lstStyle/>
                    <a:p>
                      <a:pPr algn="l" fontAlgn="ctr"/>
                      <a:r>
                        <a:rPr lang="en-US" sz="700" b="0" i="0" u="none" strike="noStrike">
                          <a:solidFill>
                            <a:srgbClr val="000000"/>
                          </a:solidFill>
                          <a:effectLst/>
                          <a:latin typeface="Arial" panose="020B0604020202020204" pitchFamily="34" charset="0"/>
                        </a:rPr>
                        <a:t>Capital Purchases Equipment</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67042</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Arial" panose="020B0604020202020204" pitchFamily="34" charset="0"/>
                        </a:rPr>
                        <a:t>Capital Purchase Equipment - Capital Purchase Equipment - Audio/Tel Comm/Pstage/Machinary/Tools/Dining/Custodial/Construction </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Expense</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Arial" panose="020B0604020202020204" pitchFamily="34" charset="0"/>
                        </a:rPr>
                        <a:t>10 Years SmartBoard, Touch Display, ,Postage Mailing Machine,Welding Machine, Auto Diagnostic Tool,Broiler,Oven,Floor Scrubber, Washing Machine, Backhoe, Skid Steer loader </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 </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9843487"/>
                  </a:ext>
                </a:extLst>
              </a:tr>
              <a:tr h="240775">
                <a:tc>
                  <a:txBody>
                    <a:bodyPr/>
                    <a:lstStyle/>
                    <a:p>
                      <a:pPr algn="l" fontAlgn="ctr"/>
                      <a:r>
                        <a:rPr lang="en-US" sz="700" b="0" i="0" u="none" strike="noStrike">
                          <a:solidFill>
                            <a:srgbClr val="000000"/>
                          </a:solidFill>
                          <a:effectLst/>
                          <a:latin typeface="Arial" panose="020B0604020202020204" pitchFamily="34" charset="0"/>
                        </a:rPr>
                        <a:t>Capital Purchases Equipment</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67043</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Arial" panose="020B0604020202020204" pitchFamily="34" charset="0"/>
                        </a:rPr>
                        <a:t>Capital Purchase Equipment - All IT Related/Copier/Comm. Equip</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Expense</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Arial" panose="020B0604020202020204" pitchFamily="34" charset="0"/>
                        </a:rPr>
                        <a:t>5 Years Server, Printer, Storage Array, Computer, Computer Cluster, Copier, Switches, Router</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 </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0484718"/>
                  </a:ext>
                </a:extLst>
              </a:tr>
              <a:tr h="141633">
                <a:tc>
                  <a:txBody>
                    <a:bodyPr/>
                    <a:lstStyle/>
                    <a:p>
                      <a:pPr algn="l" fontAlgn="ctr"/>
                      <a:r>
                        <a:rPr lang="en-US" sz="700" b="0" i="0" u="none" strike="noStrike">
                          <a:solidFill>
                            <a:srgbClr val="000000"/>
                          </a:solidFill>
                          <a:effectLst/>
                          <a:latin typeface="Arial" panose="020B0604020202020204" pitchFamily="34" charset="0"/>
                        </a:rPr>
                        <a:t>Capital Purchases Equipment</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67044</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Arial" panose="020B0604020202020204" pitchFamily="34" charset="0"/>
                        </a:rPr>
                        <a:t>Capital Purchase Equipment - Music </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Expense</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Arial" panose="020B0604020202020204" pitchFamily="34" charset="0"/>
                        </a:rPr>
                        <a:t>15 Years Piano, Organ</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 </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2510240"/>
                  </a:ext>
                </a:extLst>
              </a:tr>
              <a:tr h="240775">
                <a:tc>
                  <a:txBody>
                    <a:bodyPr/>
                    <a:lstStyle/>
                    <a:p>
                      <a:pPr algn="l" fontAlgn="ctr"/>
                      <a:r>
                        <a:rPr lang="en-US" sz="700" b="0" i="0" u="none" strike="noStrike" dirty="0">
                          <a:solidFill>
                            <a:srgbClr val="000000"/>
                          </a:solidFill>
                          <a:effectLst/>
                          <a:latin typeface="Arial" panose="020B0604020202020204" pitchFamily="34" charset="0"/>
                        </a:rPr>
                        <a:t>Capital Purchases Equipment</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67045</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Arial" panose="020B0604020202020204" pitchFamily="34" charset="0"/>
                        </a:rPr>
                        <a:t>Capital Purchase Equipment - Laboratory </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Expense</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a:solidFill>
                            <a:srgbClr val="000000"/>
                          </a:solidFill>
                          <a:effectLst/>
                          <a:latin typeface="Arial" panose="020B0604020202020204" pitchFamily="34" charset="0"/>
                        </a:rPr>
                        <a:t>10 Years Microscope, Freezer, Centrifuge, Incubator, Glovebox, Fabrication PCR System</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 </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5034861"/>
                  </a:ext>
                </a:extLst>
              </a:tr>
              <a:tr h="240775">
                <a:tc>
                  <a:txBody>
                    <a:bodyPr/>
                    <a:lstStyle/>
                    <a:p>
                      <a:pPr algn="l" fontAlgn="ctr"/>
                      <a:r>
                        <a:rPr lang="en-US" sz="700" b="0" i="0" u="none" strike="noStrike">
                          <a:solidFill>
                            <a:srgbClr val="000000"/>
                          </a:solidFill>
                          <a:effectLst/>
                          <a:latin typeface="Arial" panose="020B0604020202020204" pitchFamily="34" charset="0"/>
                        </a:rPr>
                        <a:t>Capital Purchases Equipment</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67046</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Arial" panose="020B0604020202020204" pitchFamily="34" charset="0"/>
                        </a:rPr>
                        <a:t>Capital Purchase Equipment - Furniture&amp;Fixtures/Stage Auditorium</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Expense</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dirty="0">
                          <a:solidFill>
                            <a:srgbClr val="000000"/>
                          </a:solidFill>
                          <a:effectLst/>
                          <a:latin typeface="Arial" panose="020B0604020202020204" pitchFamily="34" charset="0"/>
                        </a:rPr>
                        <a:t>15 Years Desk, Modular Station, Conference Table, Portable Stage</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 </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9063551"/>
                  </a:ext>
                </a:extLst>
              </a:tr>
              <a:tr h="361163">
                <a:tc>
                  <a:txBody>
                    <a:bodyPr/>
                    <a:lstStyle/>
                    <a:p>
                      <a:pPr algn="l" fontAlgn="ctr"/>
                      <a:r>
                        <a:rPr lang="en-US" sz="700" b="0" i="0" u="none" strike="noStrike">
                          <a:solidFill>
                            <a:srgbClr val="000000"/>
                          </a:solidFill>
                          <a:effectLst/>
                          <a:latin typeface="Arial" panose="020B0604020202020204" pitchFamily="34" charset="0"/>
                        </a:rPr>
                        <a:t>Capital Purchases Equipment</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67047</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Arial" panose="020B0604020202020204" pitchFamily="34" charset="0"/>
                        </a:rPr>
                        <a:t>Capital Purchase Equipment - NJDMV Plated,Non-Plated/Boats</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Expense</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Arial" panose="020B0604020202020204" pitchFamily="34" charset="0"/>
                        </a:rPr>
                        <a:t>5 Years State Gov Plated/Registered Vehicle such as Cars,SUV,Van,Truck, Etc. Non Plated vehicles such as ATV,Club Car, Segway, Boats, Outboard Boat Motors, Racing Shell</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 </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4470026"/>
                  </a:ext>
                </a:extLst>
              </a:tr>
              <a:tr h="240775">
                <a:tc>
                  <a:txBody>
                    <a:bodyPr/>
                    <a:lstStyle/>
                    <a:p>
                      <a:pPr algn="l" fontAlgn="ctr"/>
                      <a:r>
                        <a:rPr lang="en-US" sz="700" b="0" i="0" u="none" strike="noStrike">
                          <a:solidFill>
                            <a:srgbClr val="000000"/>
                          </a:solidFill>
                          <a:effectLst/>
                          <a:latin typeface="Arial" panose="020B0604020202020204" pitchFamily="34" charset="0"/>
                        </a:rPr>
                        <a:t>Capital Purchases Equipment</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67048</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Arial" panose="020B0604020202020204" pitchFamily="34" charset="0"/>
                        </a:rPr>
                        <a:t>Capital Purchase Equipment - Trailers/Farm Equipment</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Expense</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Arial" panose="020B0604020202020204" pitchFamily="34" charset="0"/>
                        </a:rPr>
                        <a:t>10 Years Utility Trailer, Boat Trailer, Livestock Trailer, Tractor, Mower</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 </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0153232"/>
                  </a:ext>
                </a:extLst>
              </a:tr>
              <a:tr h="141633">
                <a:tc>
                  <a:txBody>
                    <a:bodyPr/>
                    <a:lstStyle/>
                    <a:p>
                      <a:pPr algn="l" fontAlgn="ctr"/>
                      <a:r>
                        <a:rPr lang="en-US" sz="700" b="0" i="0" u="none" strike="noStrike">
                          <a:solidFill>
                            <a:srgbClr val="000000"/>
                          </a:solidFill>
                          <a:effectLst/>
                          <a:latin typeface="Arial" panose="020B0604020202020204" pitchFamily="34" charset="0"/>
                        </a:rPr>
                        <a:t>Capital Purchases Equipment</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67049</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Arial" panose="020B0604020202020204" pitchFamily="34" charset="0"/>
                        </a:rPr>
                        <a:t>Capital Purchase Equipment - Medical</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Expense</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Arial" panose="020B0604020202020204" pitchFamily="34" charset="0"/>
                        </a:rPr>
                        <a:t>10 Years Dental Chair, X-Ray system, Manniquin, Imaging system</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Arial" panose="020B0604020202020204" pitchFamily="34" charset="0"/>
                        </a:rPr>
                        <a:t> </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668478"/>
                  </a:ext>
                </a:extLst>
              </a:tr>
              <a:tr h="481551">
                <a:tc>
                  <a:txBody>
                    <a:bodyPr/>
                    <a:lstStyle/>
                    <a:p>
                      <a:pPr algn="l" fontAlgn="ctr"/>
                      <a:r>
                        <a:rPr lang="en-US" sz="700" b="0" i="0" u="none" strike="noStrike" dirty="0">
                          <a:solidFill>
                            <a:srgbClr val="000000"/>
                          </a:solidFill>
                          <a:effectLst/>
                          <a:latin typeface="Arial" panose="020B0604020202020204" pitchFamily="34" charset="0"/>
                        </a:rPr>
                        <a:t>Capital Purchases</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Arial" panose="020B0604020202020204" pitchFamily="34" charset="0"/>
                        </a:rPr>
                        <a:t>67050</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700" b="0" i="0" u="none" strike="noStrike" dirty="0">
                          <a:solidFill>
                            <a:srgbClr val="000000"/>
                          </a:solidFill>
                          <a:effectLst/>
                          <a:latin typeface="Arial" panose="020B0604020202020204" pitchFamily="34" charset="0"/>
                        </a:rPr>
                        <a:t>Capital Purchase Software</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Arial" panose="020B0604020202020204" pitchFamily="34" charset="0"/>
                        </a:rPr>
                        <a:t>Expense</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700" b="0" i="0" u="none" strike="noStrike" dirty="0">
                          <a:solidFill>
                            <a:srgbClr val="000000"/>
                          </a:solidFill>
                          <a:effectLst/>
                          <a:latin typeface="Arial" panose="020B0604020202020204" pitchFamily="34" charset="0"/>
                        </a:rPr>
                        <a:t>5 Years Purchase of software that can be capitalized. Software Purchased outright that is owned with no start and end date of use. Could be for Science, Security, Tracking, Space Scheduling, </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Arial" panose="020B0604020202020204" pitchFamily="34" charset="0"/>
                        </a:rPr>
                        <a:t> </a:t>
                      </a:r>
                    </a:p>
                  </a:txBody>
                  <a:tcPr marL="7082" marR="7082" marT="7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599620836"/>
                  </a:ext>
                </a:extLst>
              </a:tr>
            </a:tbl>
          </a:graphicData>
        </a:graphic>
      </p:graphicFrame>
    </p:spTree>
    <p:extLst>
      <p:ext uri="{BB962C8B-B14F-4D97-AF65-F5344CB8AC3E}">
        <p14:creationId xmlns:p14="http://schemas.microsoft.com/office/powerpoint/2010/main" val="3241556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6268" y="507076"/>
            <a:ext cx="8991601" cy="762000"/>
          </a:xfrm>
        </p:spPr>
        <p:txBody>
          <a:bodyPr/>
          <a:lstStyle/>
          <a:p>
            <a:r>
              <a:rPr lang="en-US" dirty="0"/>
              <a:t>Proposed Process  - General Ledger</a:t>
            </a:r>
          </a:p>
        </p:txBody>
      </p:sp>
      <p:sp>
        <p:nvSpPr>
          <p:cNvPr id="3" name="Content Placeholder 2"/>
          <p:cNvSpPr>
            <a:spLocks noGrp="1"/>
          </p:cNvSpPr>
          <p:nvPr>
            <p:ph idx="1"/>
          </p:nvPr>
        </p:nvSpPr>
        <p:spPr>
          <a:xfrm>
            <a:off x="836612" y="1295400"/>
            <a:ext cx="9970914" cy="4876800"/>
          </a:xfrm>
        </p:spPr>
        <p:txBody>
          <a:bodyPr>
            <a:normAutofit/>
          </a:bodyPr>
          <a:lstStyle/>
          <a:p>
            <a:pPr marL="45720" indent="0">
              <a:spcBef>
                <a:spcPts val="800"/>
              </a:spcBef>
              <a:buNone/>
            </a:pPr>
            <a:endParaRPr lang="en-US" sz="1200" dirty="0"/>
          </a:p>
          <a:p>
            <a:pPr>
              <a:spcBef>
                <a:spcPts val="800"/>
              </a:spcBef>
            </a:pPr>
            <a:endParaRPr lang="en-US" sz="1400" dirty="0"/>
          </a:p>
          <a:p>
            <a:pPr marL="45720" indent="0">
              <a:spcBef>
                <a:spcPts val="800"/>
              </a:spcBef>
              <a:buNone/>
            </a:pPr>
            <a:r>
              <a:rPr lang="en-US" sz="1200" dirty="0"/>
              <a:t>Example :</a:t>
            </a:r>
          </a:p>
          <a:p>
            <a:pPr marL="45720" indent="0">
              <a:spcBef>
                <a:spcPts val="800"/>
              </a:spcBef>
              <a:buNone/>
            </a:pPr>
            <a:r>
              <a:rPr lang="en-US" sz="1200" dirty="0"/>
              <a:t>Units purchasing ME thru </a:t>
            </a:r>
            <a:r>
              <a:rPr lang="en-US" sz="1200" dirty="0" err="1"/>
              <a:t>SciQuest</a:t>
            </a:r>
            <a:r>
              <a:rPr lang="en-US" sz="1200" dirty="0"/>
              <a:t>  </a:t>
            </a:r>
          </a:p>
          <a:p>
            <a:pPr marL="45720" indent="0">
              <a:spcBef>
                <a:spcPts val="800"/>
              </a:spcBef>
              <a:buNone/>
            </a:pPr>
            <a:r>
              <a:rPr lang="en-US" sz="1200" dirty="0"/>
              <a:t>NJMS PO# 1154581 for Capitalized ME – Server </a:t>
            </a:r>
          </a:p>
          <a:p>
            <a:pPr marL="45720" indent="0">
              <a:spcBef>
                <a:spcPts val="800"/>
              </a:spcBef>
              <a:buNone/>
            </a:pPr>
            <a:r>
              <a:rPr lang="en-US" sz="1200" dirty="0"/>
              <a:t>840.6295.8759.3300.100.5056.</a:t>
            </a:r>
            <a:r>
              <a:rPr lang="en-US" sz="1200" b="1" dirty="0">
                <a:solidFill>
                  <a:srgbClr val="FF0000"/>
                </a:solidFill>
              </a:rPr>
              <a:t>67043 </a:t>
            </a:r>
            <a:r>
              <a:rPr lang="en-US" sz="1200" dirty="0"/>
              <a:t>	$11,499.96</a:t>
            </a:r>
          </a:p>
          <a:p>
            <a:pPr marL="45720" indent="0">
              <a:spcBef>
                <a:spcPts val="800"/>
              </a:spcBef>
              <a:buNone/>
            </a:pPr>
            <a:endParaRPr lang="en-US" sz="1200" dirty="0"/>
          </a:p>
          <a:p>
            <a:pPr marL="45720" indent="0">
              <a:spcBef>
                <a:spcPts val="800"/>
              </a:spcBef>
              <a:buNone/>
            </a:pPr>
            <a:r>
              <a:rPr lang="en-US" sz="1200" dirty="0"/>
              <a:t>Capitalizing NJMS PO# 1154581 ME – Server </a:t>
            </a:r>
          </a:p>
          <a:p>
            <a:pPr marL="45720" indent="0">
              <a:spcBef>
                <a:spcPts val="800"/>
              </a:spcBef>
              <a:buNone/>
            </a:pPr>
            <a:endParaRPr lang="en-US" sz="1200" dirty="0"/>
          </a:p>
          <a:p>
            <a:pPr marL="45720" indent="0">
              <a:spcBef>
                <a:spcPts val="800"/>
              </a:spcBef>
              <a:buNone/>
            </a:pPr>
            <a:r>
              <a:rPr lang="en-US" sz="1200" dirty="0"/>
              <a:t>Dr. 900.1510.9999.0001.180.9999.18180	$11,499.96</a:t>
            </a:r>
          </a:p>
          <a:p>
            <a:pPr marL="45720" indent="0">
              <a:spcBef>
                <a:spcPts val="800"/>
              </a:spcBef>
              <a:buNone/>
            </a:pPr>
            <a:r>
              <a:rPr lang="en-US" sz="1200" dirty="0"/>
              <a:t>Cr. 900.1510.9999.0001.900.7150.</a:t>
            </a:r>
            <a:r>
              <a:rPr lang="en-US" sz="1200" b="1" dirty="0">
                <a:solidFill>
                  <a:srgbClr val="FF0000"/>
                </a:solidFill>
              </a:rPr>
              <a:t>67043</a:t>
            </a:r>
            <a:r>
              <a:rPr lang="en-US" sz="1200" dirty="0"/>
              <a:t>	($11,499.96)</a:t>
            </a:r>
          </a:p>
          <a:p>
            <a:pPr marL="45720" indent="0">
              <a:spcBef>
                <a:spcPts val="800"/>
              </a:spcBef>
              <a:buNone/>
            </a:pPr>
            <a:endParaRPr lang="en-US" sz="1200" dirty="0"/>
          </a:p>
          <a:p>
            <a:pPr marL="45720" indent="0">
              <a:spcBef>
                <a:spcPts val="800"/>
              </a:spcBef>
              <a:buNone/>
            </a:pPr>
            <a:r>
              <a:rPr lang="en-US" sz="1200" dirty="0"/>
              <a:t>   </a:t>
            </a:r>
          </a:p>
          <a:p>
            <a:pPr marL="45720" indent="0">
              <a:spcBef>
                <a:spcPts val="800"/>
              </a:spcBef>
              <a:buNone/>
            </a:pPr>
            <a:r>
              <a:rPr lang="en-US" sz="1200" dirty="0"/>
              <a:t>Depreciating NJMS PO# 1154581 ME – Server 	</a:t>
            </a:r>
            <a:r>
              <a:rPr lang="en-US" sz="1200" b="1" dirty="0">
                <a:solidFill>
                  <a:srgbClr val="FF0000"/>
                </a:solidFill>
              </a:rPr>
              <a:t>(No Changes)</a:t>
            </a:r>
          </a:p>
          <a:p>
            <a:pPr marL="45720" indent="0">
              <a:spcBef>
                <a:spcPts val="800"/>
              </a:spcBef>
              <a:buNone/>
            </a:pPr>
            <a:r>
              <a:rPr lang="en-US" sz="1200" dirty="0"/>
              <a:t>Computers/Servers are depreciated over 5 years.</a:t>
            </a:r>
          </a:p>
          <a:p>
            <a:pPr marL="45720" indent="0">
              <a:spcBef>
                <a:spcPts val="800"/>
              </a:spcBef>
              <a:buNone/>
            </a:pPr>
            <a:r>
              <a:rPr lang="en-US" sz="1200" dirty="0"/>
              <a:t>Annual Depreciation:</a:t>
            </a:r>
          </a:p>
          <a:p>
            <a:pPr marL="45720" indent="0">
              <a:spcBef>
                <a:spcPts val="800"/>
              </a:spcBef>
              <a:buNone/>
            </a:pPr>
            <a:r>
              <a:rPr lang="en-US" sz="1200" dirty="0"/>
              <a:t>Dr. 900.1510.9999.0001.900.7150.88530	$2,299.99</a:t>
            </a:r>
          </a:p>
          <a:p>
            <a:pPr marL="45720" indent="0">
              <a:spcBef>
                <a:spcPts val="800"/>
              </a:spcBef>
              <a:buNone/>
            </a:pPr>
            <a:r>
              <a:rPr lang="en-US" sz="1200" dirty="0"/>
              <a:t>Cr. 900.1510.9999.0001.180.9999.18560	($2,299.99)</a:t>
            </a:r>
          </a:p>
          <a:p>
            <a:pPr marL="60325" indent="0">
              <a:lnSpc>
                <a:spcPct val="100000"/>
              </a:lnSpc>
              <a:spcBef>
                <a:spcPts val="1200"/>
              </a:spcBef>
              <a:buNone/>
            </a:pPr>
            <a:endParaRPr lang="en-US" sz="1200" dirty="0"/>
          </a:p>
          <a:p>
            <a:pPr marL="231775" indent="-171450"/>
            <a:endParaRPr lang="en-US" sz="1200" dirty="0"/>
          </a:p>
          <a:p>
            <a:pPr marL="457200" indent="0"/>
            <a:endParaRPr lang="en-US" sz="1200" dirty="0"/>
          </a:p>
        </p:txBody>
      </p:sp>
      <p:sp>
        <p:nvSpPr>
          <p:cNvPr id="4" name="Content Placeholder 2">
            <a:extLst>
              <a:ext uri="{FF2B5EF4-FFF2-40B4-BE49-F238E27FC236}">
                <a16:creationId xmlns:a16="http://schemas.microsoft.com/office/drawing/2014/main" id="{F3C20A97-37D1-4F6A-B7DA-A69D13E1ECA5}"/>
              </a:ext>
            </a:extLst>
          </p:cNvPr>
          <p:cNvSpPr txBox="1">
            <a:spLocks/>
          </p:cNvSpPr>
          <p:nvPr/>
        </p:nvSpPr>
        <p:spPr>
          <a:xfrm>
            <a:off x="5713412" y="1295400"/>
            <a:ext cx="4724400" cy="4876800"/>
          </a:xfrm>
          <a:prstGeom prst="rect">
            <a:avLst/>
          </a:prstGeom>
        </p:spPr>
        <p:txBody>
          <a:bodyPr vert="horz" lIns="91440" tIns="45720" rIns="91440" bIns="45720" rtlCol="0">
            <a:noAutofit/>
          </a:bodyPr>
          <a:lst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spcBef>
                <a:spcPts val="800"/>
              </a:spcBef>
              <a:buFont typeface="Arial" pitchFamily="34" charset="0"/>
              <a:buNone/>
            </a:pPr>
            <a:endParaRPr lang="en-US" sz="1600" dirty="0"/>
          </a:p>
          <a:p>
            <a:pPr marL="45720" indent="0">
              <a:spcBef>
                <a:spcPts val="800"/>
              </a:spcBef>
              <a:buFont typeface="Arial" pitchFamily="34" charset="0"/>
              <a:buNone/>
            </a:pPr>
            <a:r>
              <a:rPr lang="en-US" sz="1600" dirty="0"/>
              <a:t>Changes to the process:</a:t>
            </a:r>
          </a:p>
          <a:p>
            <a:pPr marL="45720" indent="0">
              <a:spcBef>
                <a:spcPts val="800"/>
              </a:spcBef>
              <a:buFont typeface="Arial" pitchFamily="34" charset="0"/>
              <a:buNone/>
            </a:pPr>
            <a:endParaRPr lang="en-US" sz="1600" dirty="0"/>
          </a:p>
          <a:p>
            <a:pPr>
              <a:spcBef>
                <a:spcPts val="800"/>
              </a:spcBef>
            </a:pPr>
            <a:r>
              <a:rPr lang="en-US" sz="1600" dirty="0"/>
              <a:t>The charge account the unit uses will be an account set up for the specific type of equipment</a:t>
            </a:r>
          </a:p>
          <a:p>
            <a:pPr>
              <a:spcBef>
                <a:spcPts val="800"/>
              </a:spcBef>
            </a:pPr>
            <a:r>
              <a:rPr lang="en-US" sz="1600" dirty="0"/>
              <a:t>The account used to credit the Central P&amp; will be the same account, so that the elimination and consolidation is cleaner and can be controlled at the account level	</a:t>
            </a:r>
          </a:p>
          <a:p>
            <a:pPr marL="231775" indent="-171450">
              <a:lnSpc>
                <a:spcPct val="100000"/>
              </a:lnSpc>
              <a:spcBef>
                <a:spcPts val="1200"/>
              </a:spcBef>
            </a:pPr>
            <a:endParaRPr lang="en-US" sz="1600" dirty="0"/>
          </a:p>
          <a:p>
            <a:pPr marL="231775" indent="-171450"/>
            <a:endParaRPr lang="en-US" sz="1600" dirty="0"/>
          </a:p>
          <a:p>
            <a:pPr marL="457200" indent="0"/>
            <a:endParaRPr lang="en-US" sz="1600" dirty="0"/>
          </a:p>
        </p:txBody>
      </p:sp>
    </p:spTree>
    <p:extLst>
      <p:ext uri="{BB962C8B-B14F-4D97-AF65-F5344CB8AC3E}">
        <p14:creationId xmlns:p14="http://schemas.microsoft.com/office/powerpoint/2010/main" val="1676210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1009" y="381000"/>
            <a:ext cx="4942119" cy="762000"/>
          </a:xfrm>
        </p:spPr>
        <p:txBody>
          <a:bodyPr>
            <a:normAutofit/>
          </a:bodyPr>
          <a:lstStyle/>
          <a:p>
            <a:r>
              <a:rPr lang="en-US" dirty="0"/>
              <a:t>New Process Benefits</a:t>
            </a:r>
          </a:p>
        </p:txBody>
      </p:sp>
      <p:sp>
        <p:nvSpPr>
          <p:cNvPr id="3" name="Content Placeholder 2"/>
          <p:cNvSpPr>
            <a:spLocks noGrp="1"/>
          </p:cNvSpPr>
          <p:nvPr>
            <p:ph idx="1"/>
          </p:nvPr>
        </p:nvSpPr>
        <p:spPr>
          <a:xfrm>
            <a:off x="303212" y="1524000"/>
            <a:ext cx="10428114" cy="4495800"/>
          </a:xfrm>
        </p:spPr>
        <p:txBody>
          <a:bodyPr>
            <a:noAutofit/>
          </a:bodyPr>
          <a:lstStyle/>
          <a:p>
            <a:pPr marL="45720" indent="0">
              <a:spcBef>
                <a:spcPts val="800"/>
              </a:spcBef>
              <a:buNone/>
            </a:pPr>
            <a:endParaRPr lang="en-US" sz="1400" dirty="0"/>
          </a:p>
          <a:p>
            <a:pPr marL="45720" indent="0">
              <a:spcBef>
                <a:spcPts val="800"/>
              </a:spcBef>
              <a:buNone/>
            </a:pPr>
            <a:r>
              <a:rPr lang="en-US" sz="1400" b="1" dirty="0"/>
              <a:t>Operation Controls, SL to GL Reconciliation, Financial Reporting:</a:t>
            </a:r>
          </a:p>
          <a:p>
            <a:pPr marL="551815" lvl="1" indent="-171450">
              <a:lnSpc>
                <a:spcPct val="100000"/>
              </a:lnSpc>
              <a:spcBef>
                <a:spcPts val="800"/>
              </a:spcBef>
            </a:pPr>
            <a:r>
              <a:rPr lang="en-US" sz="1400" dirty="0"/>
              <a:t>Consistent approach as reporting on Capital Projects CIP natural accounts. </a:t>
            </a:r>
          </a:p>
          <a:p>
            <a:pPr marL="551815" lvl="1" indent="-171450">
              <a:lnSpc>
                <a:spcPct val="100000"/>
              </a:lnSpc>
              <a:spcBef>
                <a:spcPts val="800"/>
              </a:spcBef>
            </a:pPr>
            <a:r>
              <a:rPr lang="en-US" sz="1400" dirty="0"/>
              <a:t>GL reporting is much cleaner not comingling true expense with the capitalized ones.</a:t>
            </a:r>
          </a:p>
          <a:p>
            <a:pPr marL="551815" lvl="1" indent="-171450">
              <a:lnSpc>
                <a:spcPct val="100000"/>
              </a:lnSpc>
              <a:spcBef>
                <a:spcPts val="800"/>
              </a:spcBef>
            </a:pPr>
            <a:r>
              <a:rPr lang="en-US" sz="1400" dirty="0"/>
              <a:t>Units are able to immediately identify their capital expenditures without running other shadow systems for analysis. Now they can benchmark better budget versus actual monthly based on GL activities.</a:t>
            </a:r>
          </a:p>
          <a:p>
            <a:pPr marL="551815" lvl="1" indent="-171450">
              <a:lnSpc>
                <a:spcPct val="100000"/>
              </a:lnSpc>
              <a:spcBef>
                <a:spcPts val="800"/>
              </a:spcBef>
            </a:pPr>
            <a:r>
              <a:rPr lang="en-US" sz="1400" dirty="0"/>
              <a:t>Units still being charged upfront for their ME capital expenditures under “Operating Expenses”. </a:t>
            </a:r>
          </a:p>
          <a:p>
            <a:pPr marL="551815" lvl="1" indent="-171450">
              <a:lnSpc>
                <a:spcPct val="100000"/>
              </a:lnSpc>
              <a:spcBef>
                <a:spcPts val="800"/>
              </a:spcBef>
            </a:pPr>
            <a:r>
              <a:rPr lang="en-US" sz="1400" dirty="0"/>
              <a:t>New Fixed Assets module will be synchronized and reconciled with general ledger.  Categories are mirrored between sub-ledger and general ledger enabling for better controls and efficiencies.</a:t>
            </a:r>
          </a:p>
          <a:p>
            <a:pPr marL="551815" lvl="1" indent="-171450">
              <a:lnSpc>
                <a:spcPct val="100000"/>
              </a:lnSpc>
              <a:spcBef>
                <a:spcPts val="800"/>
              </a:spcBef>
            </a:pPr>
            <a:r>
              <a:rPr lang="en-US" sz="1400" dirty="0"/>
              <a:t>Year end accruals will be charged to a separate account, keeping FA Sub-Ledger matching to GL at all times.</a:t>
            </a:r>
          </a:p>
          <a:p>
            <a:pPr marL="551815" lvl="1" indent="-171450">
              <a:lnSpc>
                <a:spcPct val="100000"/>
              </a:lnSpc>
              <a:spcBef>
                <a:spcPts val="800"/>
              </a:spcBef>
            </a:pPr>
            <a:r>
              <a:rPr lang="en-US" sz="1400" dirty="0"/>
              <a:t>Property Management – efficiently reducing time spent searching for equipment to be capitalized.</a:t>
            </a:r>
          </a:p>
          <a:p>
            <a:pPr marL="551815" lvl="1" indent="-171450">
              <a:lnSpc>
                <a:spcPct val="100000"/>
              </a:lnSpc>
              <a:spcBef>
                <a:spcPts val="800"/>
              </a:spcBef>
            </a:pPr>
            <a:r>
              <a:rPr lang="en-US" sz="1400" dirty="0"/>
              <a:t>Facilities &amp;Administration (F&amp;A) rate calculation will be more efficient for the equipment part now that we separated true expense from the capitalized ones.</a:t>
            </a:r>
          </a:p>
          <a:p>
            <a:pPr lvl="1">
              <a:spcBef>
                <a:spcPts val="800"/>
              </a:spcBef>
            </a:pPr>
            <a:r>
              <a:rPr lang="en-US" sz="1400" dirty="0"/>
              <a:t>The monthly additions can also be tracked to the asset cost account on Central linked to the corresponding P&amp;L account</a:t>
            </a:r>
          </a:p>
          <a:p>
            <a:pPr lvl="1">
              <a:spcBef>
                <a:spcPts val="800"/>
              </a:spcBef>
            </a:pPr>
            <a:r>
              <a:rPr lang="en-US" sz="1400" dirty="0"/>
              <a:t>Units can also know their real capital purchases vs. their expense by running reports / queries by accounts, and will also be able to see their actual assets going forward</a:t>
            </a:r>
          </a:p>
        </p:txBody>
      </p:sp>
    </p:spTree>
    <p:extLst>
      <p:ext uri="{BB962C8B-B14F-4D97-AF65-F5344CB8AC3E}">
        <p14:creationId xmlns:p14="http://schemas.microsoft.com/office/powerpoint/2010/main" val="3587425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1009" y="381000"/>
            <a:ext cx="4942119" cy="762000"/>
          </a:xfrm>
        </p:spPr>
        <p:txBody>
          <a:bodyPr>
            <a:normAutofit/>
          </a:bodyPr>
          <a:lstStyle/>
          <a:p>
            <a:r>
              <a:rPr lang="en-US" dirty="0"/>
              <a:t>Next Steps</a:t>
            </a:r>
          </a:p>
        </p:txBody>
      </p:sp>
      <p:sp>
        <p:nvSpPr>
          <p:cNvPr id="3" name="Content Placeholder 2"/>
          <p:cNvSpPr>
            <a:spLocks noGrp="1"/>
          </p:cNvSpPr>
          <p:nvPr>
            <p:ph idx="1"/>
          </p:nvPr>
        </p:nvSpPr>
        <p:spPr>
          <a:xfrm>
            <a:off x="836612" y="1295400"/>
            <a:ext cx="9970914" cy="4876800"/>
          </a:xfrm>
        </p:spPr>
        <p:txBody>
          <a:bodyPr>
            <a:normAutofit/>
          </a:bodyPr>
          <a:lstStyle/>
          <a:p>
            <a:pPr marL="45720" indent="0">
              <a:spcBef>
                <a:spcPts val="800"/>
              </a:spcBef>
              <a:buNone/>
            </a:pPr>
            <a:endParaRPr lang="en-US" sz="1600" dirty="0"/>
          </a:p>
          <a:p>
            <a:pPr marL="551815" lvl="1" indent="-171450">
              <a:lnSpc>
                <a:spcPct val="100000"/>
              </a:lnSpc>
              <a:spcBef>
                <a:spcPts val="800"/>
              </a:spcBef>
            </a:pPr>
            <a:r>
              <a:rPr lang="en-US" sz="1600" dirty="0"/>
              <a:t>New accounts will be in production on or about January 1st, at which point can be used for actuals but not required</a:t>
            </a:r>
          </a:p>
          <a:p>
            <a:pPr marL="551815" lvl="1" indent="-171450">
              <a:lnSpc>
                <a:spcPct val="100000"/>
              </a:lnSpc>
              <a:spcBef>
                <a:spcPts val="800"/>
              </a:spcBef>
            </a:pPr>
            <a:r>
              <a:rPr lang="en-US" sz="1600" dirty="0"/>
              <a:t>Spread 2021 budget to the new accounts according to the budget dates from the budget office</a:t>
            </a:r>
          </a:p>
          <a:p>
            <a:pPr marL="551815" lvl="1" indent="-171450">
              <a:lnSpc>
                <a:spcPct val="100000"/>
              </a:lnSpc>
              <a:spcBef>
                <a:spcPts val="800"/>
              </a:spcBef>
            </a:pPr>
            <a:r>
              <a:rPr lang="en-US" sz="1600" dirty="0"/>
              <a:t>Start using new accounts for actuals starting on July 1, at which point all capital purchases must go to the new accounts and you will need to reclass if coded incorrectly</a:t>
            </a:r>
          </a:p>
          <a:p>
            <a:pPr marL="551815" lvl="1" indent="-171450">
              <a:lnSpc>
                <a:spcPct val="100000"/>
              </a:lnSpc>
              <a:spcBef>
                <a:spcPts val="800"/>
              </a:spcBef>
            </a:pPr>
            <a:r>
              <a:rPr lang="en-US" sz="1600" dirty="0"/>
              <a:t>Look for communications coming out between now and July 1 to keep everyone informed</a:t>
            </a:r>
          </a:p>
          <a:p>
            <a:pPr marL="551815" lvl="1" indent="-171450">
              <a:lnSpc>
                <a:spcPct val="100000"/>
              </a:lnSpc>
              <a:spcBef>
                <a:spcPts val="800"/>
              </a:spcBef>
            </a:pPr>
            <a:r>
              <a:rPr lang="en-US" sz="1600" dirty="0"/>
              <a:t>Training and/or instructional events are also being planned – to be discussed</a:t>
            </a:r>
          </a:p>
        </p:txBody>
      </p:sp>
    </p:spTree>
    <p:extLst>
      <p:ext uri="{BB962C8B-B14F-4D97-AF65-F5344CB8AC3E}">
        <p14:creationId xmlns:p14="http://schemas.microsoft.com/office/powerpoint/2010/main" val="1370252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usiness strategy presentation">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usiness strategy presentation.potx" id="{A5F13A6F-AB02-4A73-816C-34C20B6AA795}" vid="{DE7FCDCE-56F1-4731-A067-3AC58DCA2BCA}"/>
    </a:ext>
  </a:extLst>
</a:theme>
</file>

<file path=ppt/theme/theme2.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17838</TotalTime>
  <Words>1366</Words>
  <Application>Microsoft Office PowerPoint</Application>
  <PresentationFormat>Custom</PresentationFormat>
  <Paragraphs>196</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Palatino Linotype</vt:lpstr>
      <vt:lpstr>Business strategy presentation</vt:lpstr>
      <vt:lpstr>Fixed Assets  Implementation – Movable Equipment  New Natural Accounts</vt:lpstr>
      <vt:lpstr>The Purpose</vt:lpstr>
      <vt:lpstr>Current Process</vt:lpstr>
      <vt:lpstr>Current Process - General Ledger</vt:lpstr>
      <vt:lpstr>Proposed Process – Impact</vt:lpstr>
      <vt:lpstr>Proposed Accounts </vt:lpstr>
      <vt:lpstr>Proposed Process  - General Ledger</vt:lpstr>
      <vt:lpstr>New Process Benefits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Fixed Assets  Implementation</dc:title>
  <dc:creator>Kattlin Diaz</dc:creator>
  <cp:lastModifiedBy>Ann Griffin</cp:lastModifiedBy>
  <cp:revision>145</cp:revision>
  <cp:lastPrinted>2019-09-16T12:51:26Z</cp:lastPrinted>
  <dcterms:created xsi:type="dcterms:W3CDTF">2019-02-04T19:28:22Z</dcterms:created>
  <dcterms:modified xsi:type="dcterms:W3CDTF">2019-12-05T19:49:41Z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74069400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